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79" r:id="rId2"/>
    <p:sldId id="287" r:id="rId3"/>
    <p:sldId id="288" r:id="rId4"/>
    <p:sldId id="270" r:id="rId5"/>
    <p:sldId id="289" r:id="rId6"/>
    <p:sldId id="290" r:id="rId7"/>
    <p:sldId id="291" r:id="rId8"/>
    <p:sldId id="292" r:id="rId9"/>
    <p:sldId id="293" r:id="rId10"/>
    <p:sldId id="271" r:id="rId11"/>
    <p:sldId id="273" r:id="rId12"/>
    <p:sldId id="274" r:id="rId13"/>
    <p:sldId id="278" r:id="rId14"/>
    <p:sldId id="283" r:id="rId15"/>
    <p:sldId id="282" r:id="rId16"/>
    <p:sldId id="294" r:id="rId17"/>
    <p:sldId id="277" r:id="rId18"/>
    <p:sldId id="295" r:id="rId19"/>
    <p:sldId id="296" r:id="rId20"/>
    <p:sldId id="297" r:id="rId2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p:cViewPr varScale="1">
        <p:scale>
          <a:sx n="70" d="100"/>
          <a:sy n="70" d="100"/>
        </p:scale>
        <p:origin x="660" y="54"/>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12/18/2019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12/18/2019</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smtClean="0"/>
              <a:t>Click to edit Master title style</a:t>
            </a:r>
            <a:endParaRPr/>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smtClean="0"/>
              <a:t>Click to edit Master title style</a:t>
            </a:r>
            <a:endParaRPr/>
          </a:p>
        </p:txBody>
      </p:sp>
      <p:sp>
        <p:nvSpPr>
          <p:cNvPr id="9" name="Rectangle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12/18/2019</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12/18/2019</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12/18/2019</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smtClean="0"/>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12/18/2019</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B9B9059-F1D6-41D0-95CF-D21CAA096B3A}" type="datetimeFigureOut">
              <a:rPr lang="en-US"/>
              <a:t>12/18/2019</a:t>
            </a:fld>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B9B9059-F1D6-41D0-95CF-D21CAA096B3A}" type="datetimeFigureOut">
              <a:rPr lang="en-US"/>
              <a:t>12/18/2019</a:t>
            </a:fld>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B9B9059-F1D6-41D0-95CF-D21CAA096B3A}" type="datetimeFigureOut">
              <a:rPr lang="en-US"/>
              <a:t>12/18/2019</a:t>
            </a:fld>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smtClean="0"/>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smtClean="0"/>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12/18/2019</a:t>
            </a:fld>
            <a:endParaRPr/>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400" b="1" dirty="0" smtClean="0"/>
              <a:t>Cognitive dissonance </a:t>
            </a:r>
            <a:endParaRPr lang="en-US" sz="5400" b="1" dirty="0"/>
          </a:p>
        </p:txBody>
      </p:sp>
      <p:sp>
        <p:nvSpPr>
          <p:cNvPr id="2" name="Subtitle 1"/>
          <p:cNvSpPr>
            <a:spLocks noGrp="1"/>
          </p:cNvSpPr>
          <p:nvPr>
            <p:ph type="subTitle" idx="1"/>
          </p:nvPr>
        </p:nvSpPr>
        <p:spPr>
          <a:xfrm>
            <a:off x="1218883" y="4140200"/>
            <a:ext cx="9751060" cy="2413000"/>
          </a:xfrm>
        </p:spPr>
        <p:txBody>
          <a:bodyPr>
            <a:normAutofit/>
          </a:bodyPr>
          <a:lstStyle/>
          <a:p>
            <a:r>
              <a:rPr lang="en-US" b="1" dirty="0" smtClean="0"/>
              <a:t>Presented By: </a:t>
            </a:r>
            <a:r>
              <a:rPr lang="en-US" dirty="0" smtClean="0"/>
              <a:t>Zainab Agha</a:t>
            </a:r>
          </a:p>
          <a:p>
            <a:r>
              <a:rPr lang="en-US" dirty="0"/>
              <a:t> </a:t>
            </a:r>
            <a:r>
              <a:rPr lang="en-US" dirty="0" smtClean="0"/>
              <a:t>                           </a:t>
            </a:r>
            <a:r>
              <a:rPr lang="en-US" dirty="0" err="1" smtClean="0"/>
              <a:t>Rohab</a:t>
            </a:r>
            <a:r>
              <a:rPr lang="en-US" dirty="0" smtClean="0"/>
              <a:t> Latif </a:t>
            </a:r>
          </a:p>
          <a:p>
            <a:r>
              <a:rPr lang="en-US" dirty="0" smtClean="0"/>
              <a:t>                                </a:t>
            </a:r>
            <a:r>
              <a:rPr lang="en-US" dirty="0" err="1" smtClean="0"/>
              <a:t>Shazia</a:t>
            </a:r>
            <a:r>
              <a:rPr lang="en-US" dirty="0" smtClean="0"/>
              <a:t> Bashir</a:t>
            </a:r>
          </a:p>
          <a:p>
            <a:r>
              <a:rPr lang="en-US" dirty="0"/>
              <a:t> </a:t>
            </a:r>
            <a:r>
              <a:rPr lang="en-US" dirty="0" smtClean="0"/>
              <a:t>                                </a:t>
            </a:r>
            <a:r>
              <a:rPr lang="en-US" dirty="0" err="1" smtClean="0"/>
              <a:t>Farhana</a:t>
            </a:r>
            <a:r>
              <a:rPr lang="en-US" dirty="0" smtClean="0"/>
              <a:t> </a:t>
            </a:r>
            <a:r>
              <a:rPr lang="en-US" dirty="0" err="1" smtClean="0"/>
              <a:t>Ayub</a:t>
            </a:r>
            <a:endParaRPr lang="en-US" dirty="0" smtClean="0"/>
          </a:p>
          <a:p>
            <a:r>
              <a:rPr lang="en-US" dirty="0" smtClean="0"/>
              <a:t>                                Sadia </a:t>
            </a:r>
            <a:r>
              <a:rPr lang="en-US" dirty="0" err="1" smtClean="0"/>
              <a:t>Sarwar</a:t>
            </a:r>
            <a:endParaRPr lang="en-US" dirty="0"/>
          </a:p>
        </p:txBody>
      </p:sp>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FACTORS INFLUENCING COGNITIVE DISSONANCE</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1"/>
          </p:nvPr>
        </p:nvSpPr>
        <p:spPr>
          <a:xfrm>
            <a:off x="914162" y="2209799"/>
            <a:ext cx="4646850" cy="3505201"/>
          </a:xfrm>
        </p:spPr>
        <p:txBody>
          <a:bodyPr/>
          <a:lstStyle/>
          <a:p>
            <a:pPr marL="0" indent="0" algn="just">
              <a:buNone/>
            </a:pPr>
            <a:r>
              <a:rPr lang="en-US" dirty="0">
                <a:latin typeface="Times New Roman" panose="02020603050405020304" pitchFamily="18" charset="0"/>
                <a:cs typeface="Times New Roman" panose="02020603050405020304" pitchFamily="18" charset="0"/>
              </a:rPr>
              <a:t>The degree of cognitive dissonance experienced by a person varies depending on the particular situation that caused the dissonance and the circumstances surrounding the situation. The intensity of the cognitive dissonance experienced is generally affected by the following factors:</a:t>
            </a:r>
          </a:p>
          <a:p>
            <a:pPr marL="0" indent="0">
              <a:buNone/>
            </a:pPr>
            <a:endParaRPr lang="en-US" dirty="0"/>
          </a:p>
        </p:txBody>
      </p:sp>
      <p:pic>
        <p:nvPicPr>
          <p:cNvPr id="6" name="Content Placeholder 5" descr="Image result for cognitive dissonance examples in images"/>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80212" y="2133600"/>
            <a:ext cx="3505200" cy="3962400"/>
          </a:xfrm>
          <a:prstGeom prst="rect">
            <a:avLst/>
          </a:prstGeom>
          <a:noFill/>
          <a:ln>
            <a:noFill/>
          </a:ln>
        </p:spPr>
      </p:pic>
    </p:spTree>
    <p:extLst>
      <p:ext uri="{BB962C8B-B14F-4D97-AF65-F5344CB8AC3E}">
        <p14:creationId xmlns:p14="http://schemas.microsoft.com/office/powerpoint/2010/main" val="396955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Personal Cognitions </a:t>
            </a:r>
            <a:endParaRPr lang="en-US" b="1"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a:xfrm>
            <a:off x="914162" y="2285999"/>
            <a:ext cx="10360501" cy="3124201"/>
          </a:xfrm>
        </p:spPr>
        <p:txBody>
          <a:bodyPr/>
          <a:lstStyle/>
          <a:p>
            <a:pPr algn="just"/>
            <a:r>
              <a:rPr lang="en-US" dirty="0">
                <a:latin typeface="Times New Roman" panose="02020603050405020304" pitchFamily="18" charset="0"/>
                <a:cs typeface="Times New Roman" panose="02020603050405020304" pitchFamily="18" charset="0"/>
              </a:rPr>
              <a:t>Personal cognitions, such as beliefs about self and personal values result in a higher degree of cognitive dissonance. People don’t like looking dumb, dishonest or unethical, therefore they will be very uncomfortable about any dissonance that threatens their self-image.</a:t>
            </a:r>
          </a:p>
          <a:p>
            <a:pPr algn="just"/>
            <a:r>
              <a:rPr lang="en-US" dirty="0">
                <a:latin typeface="Times New Roman" panose="02020603050405020304" pitchFamily="18" charset="0"/>
                <a:cs typeface="Times New Roman" panose="02020603050405020304" pitchFamily="18" charset="0"/>
              </a:rPr>
              <a:t>The importance of the cognition. Generally, if the belief or value is highly valued, then the resulting dissonance will be stronger</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92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Times New Roman" panose="02020603050405020304" pitchFamily="18" charset="0"/>
                <a:cs typeface="Times New Roman" panose="02020603050405020304" pitchFamily="18" charset="0"/>
              </a:rPr>
              <a:t>The disparity between the </a:t>
            </a:r>
            <a:r>
              <a:rPr lang="en-US" b="1" dirty="0" smtClean="0">
                <a:latin typeface="Times New Roman" panose="02020603050405020304" pitchFamily="18" charset="0"/>
                <a:cs typeface="Times New Roman" panose="02020603050405020304" pitchFamily="18" charset="0"/>
              </a:rPr>
              <a:t>consonant belief </a:t>
            </a:r>
            <a:r>
              <a:rPr lang="en-US" b="1" dirty="0">
                <a:latin typeface="Times New Roman" panose="02020603050405020304" pitchFamily="18" charset="0"/>
                <a:cs typeface="Times New Roman" panose="02020603050405020304" pitchFamily="18" charset="0"/>
              </a:rPr>
              <a:t>and the dissonant</a:t>
            </a:r>
          </a:p>
        </p:txBody>
      </p:sp>
      <p:sp>
        <p:nvSpPr>
          <p:cNvPr id="3" name="Content Placeholder 2"/>
          <p:cNvSpPr>
            <a:spLocks noGrp="1"/>
          </p:cNvSpPr>
          <p:nvPr>
            <p:ph idx="1"/>
          </p:nvPr>
        </p:nvSpPr>
        <p:spPr>
          <a:xfrm>
            <a:off x="1332587" y="2286000"/>
            <a:ext cx="9523650" cy="3124201"/>
          </a:xfrm>
        </p:spPr>
        <p:txBody>
          <a:bodyPr/>
          <a:lstStyle/>
          <a:p>
            <a:pPr algn="just"/>
            <a:r>
              <a:rPr lang="en-US" dirty="0">
                <a:latin typeface="Times New Roman" panose="02020603050405020304" pitchFamily="18" charset="0"/>
                <a:cs typeface="Times New Roman" panose="02020603050405020304" pitchFamily="18" charset="0"/>
              </a:rPr>
              <a:t>The disparity between the consonant (harmonious) belief and the dissonant (conflicting) thoughts, action or information. The greater the disparity, the greater the dissonance.</a:t>
            </a:r>
          </a:p>
          <a:p>
            <a:pPr algn="just"/>
            <a:r>
              <a:rPr lang="en-US" dirty="0">
                <a:latin typeface="Times New Roman" panose="02020603050405020304" pitchFamily="18" charset="0"/>
                <a:cs typeface="Times New Roman" panose="02020603050405020304" pitchFamily="18" charset="0"/>
              </a:rPr>
              <a:t>The possibility of explaining the dissonance in other ways. If there are multiple ways for explaining away the dissonance, then the intensity of the dissonance will be minimized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00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The ramifications of the decision</a:t>
            </a:r>
          </a:p>
        </p:txBody>
      </p:sp>
      <p:sp>
        <p:nvSpPr>
          <p:cNvPr id="3" name="Content Placeholder 2"/>
          <p:cNvSpPr>
            <a:spLocks noGrp="1"/>
          </p:cNvSpPr>
          <p:nvPr>
            <p:ph idx="1"/>
          </p:nvPr>
        </p:nvSpPr>
        <p:spPr>
          <a:xfrm>
            <a:off x="1217611" y="2209799"/>
            <a:ext cx="9601201" cy="3505201"/>
          </a:xfrm>
        </p:spPr>
        <p:txBody>
          <a:bodyPr/>
          <a:lstStyle/>
          <a:p>
            <a:pPr algn="just"/>
            <a:r>
              <a:rPr lang="en-US" dirty="0">
                <a:latin typeface="Times New Roman" panose="02020603050405020304" pitchFamily="18" charset="0"/>
                <a:cs typeface="Times New Roman" panose="02020603050405020304" pitchFamily="18" charset="0"/>
              </a:rPr>
              <a:t>The ramifications of the decision, as well as the ease with which the consequences of the decision can be undone. Permanent decisions with significant ramifications tend to cause stronger dissonance.</a:t>
            </a:r>
          </a:p>
          <a:p>
            <a:pPr algn="just"/>
            <a:r>
              <a:rPr lang="en-US" dirty="0">
                <a:latin typeface="Times New Roman" panose="02020603050405020304" pitchFamily="18" charset="0"/>
                <a:cs typeface="Times New Roman" panose="02020603050405020304" pitchFamily="18" charset="0"/>
              </a:rPr>
              <a:t>These factors determine the influence the dissonance and the lengths to which we will go to reduce or eliminate the discomfort. The stronger the dissonance, the more pressure there is to reduce the tension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690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7412" y="482600"/>
            <a:ext cx="4724400" cy="1193800"/>
          </a:xfrm>
        </p:spPr>
        <p:txBody>
          <a:bodyPr/>
          <a:lstStyle/>
          <a:p>
            <a:r>
              <a:rPr lang="en-US" sz="2800" b="1" dirty="0">
                <a:latin typeface="Times New Roman" panose="02020603050405020304" pitchFamily="18" charset="0"/>
                <a:cs typeface="Times New Roman" panose="02020603050405020304" pitchFamily="18" charset="0"/>
              </a:rPr>
              <a:t>RECOGNIZATION OF COGNITIVE DISSONANCE</a:t>
            </a:r>
          </a:p>
        </p:txBody>
      </p:sp>
      <p:sp>
        <p:nvSpPr>
          <p:cNvPr id="3" name="Content Placeholder 2"/>
          <p:cNvSpPr>
            <a:spLocks noGrp="1"/>
          </p:cNvSpPr>
          <p:nvPr>
            <p:ph idx="1"/>
          </p:nvPr>
        </p:nvSpPr>
        <p:spPr/>
        <p:txBody>
          <a:bodyPr>
            <a:normAutofit fontScale="92500" lnSpcReduction="10000"/>
          </a:bodyPr>
          <a:lstStyle/>
          <a:p>
            <a:pPr algn="just"/>
            <a:r>
              <a:rPr lang="en-US" sz="2600" b="1" dirty="0">
                <a:latin typeface="Times New Roman" panose="02020603050405020304" pitchFamily="18" charset="0"/>
                <a:cs typeface="Times New Roman" panose="02020603050405020304" pitchFamily="18" charset="0"/>
              </a:rPr>
              <a:t>SQUAEMISHNESS (FEELING OF UNCOMFORTABLENESS)</a:t>
            </a:r>
          </a:p>
          <a:p>
            <a:pPr marL="0" indent="0" algn="just">
              <a:buNone/>
            </a:pPr>
            <a:r>
              <a:rPr lang="en-US" sz="2600" dirty="0">
                <a:latin typeface="Times New Roman" panose="02020603050405020304" pitchFamily="18" charset="0"/>
                <a:cs typeface="Times New Roman" panose="02020603050405020304" pitchFamily="18" charset="0"/>
              </a:rPr>
              <a:t>Feeling squeamish- the uncomfortable feeling in the pit of your stomach is a sure sign that you may be dealing with cognitive dissonance. </a:t>
            </a:r>
            <a:endParaRPr lang="en-US" sz="2600" b="1"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The benefits of not signing a new contract right away directly conflicted with my strong desire to buy the coolest new technology. BlackBerry had so many cool features that it was worth it (somewhat true). That rationalization was all I needed to resolve the issue between those two thoughts, and two days later I was setting up my new phone.</a:t>
            </a:r>
            <a:endParaRPr lang="en-PK" sz="2600" dirty="0">
              <a:latin typeface="Times New Roman" panose="02020603050405020304" pitchFamily="18" charset="0"/>
              <a:cs typeface="Times New Roman" panose="02020603050405020304" pitchFamily="18" charset="0"/>
            </a:endParaRPr>
          </a:p>
          <a:p>
            <a:pPr algn="just"/>
            <a:r>
              <a:rPr lang="en-US" sz="2600" b="1" dirty="0">
                <a:latin typeface="Times New Roman" panose="02020603050405020304" pitchFamily="18" charset="0"/>
                <a:cs typeface="Times New Roman" panose="02020603050405020304" pitchFamily="18" charset="0"/>
              </a:rPr>
              <a:t>AVOIDANCE (Avoiding conflict):</a:t>
            </a:r>
            <a:endParaRPr lang="en-PK" sz="26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This stage of cognitive dissonance comprises of avoiding the conflict, conflicting thoughts and ways and choosing the easy path for proceeding. </a:t>
            </a:r>
          </a:p>
          <a:p>
            <a:pPr marL="0" indent="0" algn="just">
              <a:buNone/>
            </a:pPr>
            <a:endParaRPr lang="en-PK" dirty="0"/>
          </a:p>
          <a:p>
            <a:endParaRPr lang="en-US" dirty="0"/>
          </a:p>
        </p:txBody>
      </p:sp>
      <p:pic>
        <p:nvPicPr>
          <p:cNvPr id="1028" name="Picture 4" descr="Image result for cognitive disson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412" y="1661615"/>
            <a:ext cx="3048000" cy="451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36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7309" y="482601"/>
            <a:ext cx="5180251" cy="838200"/>
          </a:xfrm>
        </p:spPr>
        <p:txBody>
          <a:bodyPr>
            <a:normAutofit fontScale="90000"/>
          </a:bodyPr>
          <a:lstStyle/>
          <a:p>
            <a:r>
              <a:rPr lang="en-US" b="1" dirty="0">
                <a:latin typeface="Times New Roman" panose="02020603050405020304" pitchFamily="18" charset="0"/>
                <a:cs typeface="Times New Roman" panose="02020603050405020304" pitchFamily="18" charset="0"/>
              </a:rPr>
              <a:t>RECOGNIZATION OF COGNITIVE DISSONANCE</a:t>
            </a:r>
            <a:endParaRPr lang="en-US" dirty="0"/>
          </a:p>
        </p:txBody>
      </p:sp>
      <p:sp>
        <p:nvSpPr>
          <p:cNvPr id="4" name="Text Placeholder 3"/>
          <p:cNvSpPr>
            <a:spLocks noGrp="1"/>
          </p:cNvSpPr>
          <p:nvPr>
            <p:ph type="body" sz="half" idx="2"/>
          </p:nvPr>
        </p:nvSpPr>
        <p:spPr>
          <a:xfrm>
            <a:off x="6399133" y="1524001"/>
            <a:ext cx="5410279" cy="4821306"/>
          </a:xfrm>
        </p:spPr>
        <p:txBody>
          <a:bodyPr>
            <a:normAutofit fontScale="92500" lnSpcReduction="10000"/>
          </a:bodyPr>
          <a:lstStyle/>
          <a:p>
            <a:pPr marL="457200" indent="-457200" algn="just">
              <a:buFont typeface="Arial" panose="020B0604020202020204" pitchFamily="34" charset="0"/>
              <a:buChar char="•"/>
            </a:pPr>
            <a:r>
              <a:rPr lang="en-US" sz="2600" b="1" dirty="0">
                <a:latin typeface="Times New Roman" panose="02020603050405020304" pitchFamily="18" charset="0"/>
                <a:cs typeface="Times New Roman" panose="02020603050405020304" pitchFamily="18" charset="0"/>
              </a:rPr>
              <a:t>IGNORING THE FACTS:</a:t>
            </a:r>
            <a:endParaRPr lang="en-PK" sz="2600" b="1"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As </a:t>
            </a:r>
            <a:r>
              <a:rPr lang="en-US" dirty="0">
                <a:latin typeface="Times New Roman" panose="02020603050405020304" pitchFamily="18" charset="0"/>
                <a:cs typeface="Times New Roman" panose="02020603050405020304" pitchFamily="18" charset="0"/>
              </a:rPr>
              <a:t>we are avoiding making tough decisions, this can cause us to put on blinders and not examine the data because it can be very painful.</a:t>
            </a:r>
            <a:endParaRPr lang="en-PK"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 </a:t>
            </a:r>
            <a:r>
              <a:rPr lang="en-US" dirty="0">
                <a:latin typeface="Times New Roman" panose="02020603050405020304" pitchFamily="18" charset="0"/>
                <a:cs typeface="Times New Roman" panose="02020603050405020304" pitchFamily="18" charset="0"/>
              </a:rPr>
              <a:t>person is ignoring the facts and focusing on doing what he finds right hence lacks behind and possess cognitive dissonance.</a:t>
            </a:r>
            <a:endParaRPr lang="en-PK"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600" b="1" dirty="0">
                <a:latin typeface="Times New Roman" panose="02020603050405020304" pitchFamily="18" charset="0"/>
                <a:cs typeface="Times New Roman" panose="02020603050405020304" pitchFamily="18" charset="0"/>
              </a:rPr>
              <a:t>TALKING YOURSELF OF THE LEDGE (RATIONALIZATION):</a:t>
            </a:r>
            <a:endParaRPr lang="en-PK" sz="2600"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Another </a:t>
            </a:r>
            <a:r>
              <a:rPr lang="en-US" dirty="0">
                <a:latin typeface="Times New Roman" panose="02020603050405020304" pitchFamily="18" charset="0"/>
                <a:cs typeface="Times New Roman" panose="02020603050405020304" pitchFamily="18" charset="0"/>
              </a:rPr>
              <a:t>sign that you may be experiencing cognitive dissonance is the rationalization chatter that you are having with yourself. Basically, it’s the concept of convincing yourself that you made a good decision when you changed your mind about a belief that you had</a:t>
            </a:r>
            <a:r>
              <a:rPr lang="en-US" dirty="0" smtClean="0">
                <a:latin typeface="Times New Roman" panose="02020603050405020304" pitchFamily="18" charset="0"/>
                <a:cs typeface="Times New Roman" panose="02020603050405020304" pitchFamily="18" charset="0"/>
              </a:rPr>
              <a:t>.</a:t>
            </a:r>
            <a:endParaRPr lang="en-PK" dirty="0">
              <a:latin typeface="Times New Roman" panose="02020603050405020304" pitchFamily="18" charset="0"/>
              <a:cs typeface="Times New Roman" panose="02020603050405020304" pitchFamily="18" charset="0"/>
            </a:endParaRPr>
          </a:p>
        </p:txBody>
      </p:sp>
      <p:pic>
        <p:nvPicPr>
          <p:cNvPr id="5" name="Picture 2" descr="Image result for cognitive dissonance"/>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9754" r="975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6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399133" y="609599"/>
            <a:ext cx="5180251" cy="5735707"/>
          </a:xfrm>
        </p:spPr>
        <p:txBody>
          <a:bodyPr/>
          <a:lstStyle/>
          <a:p>
            <a:pPr algn="just"/>
            <a:r>
              <a:rPr lang="en-US" b="1" dirty="0">
                <a:latin typeface="Times New Roman" panose="02020603050405020304" pitchFamily="18" charset="0"/>
                <a:cs typeface="Times New Roman" panose="02020603050405020304" pitchFamily="18" charset="0"/>
              </a:rPr>
              <a:t>DEER EYES (Fear of missing out)</a:t>
            </a:r>
            <a:endParaRPr lang="en-PK"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Another common sign of cognitive dissonance is what I call ‘deer eyes’. Essentially, your eyes get big and wide. You get really super excited that you follow the herd. Some folks follow others like them and it typically involves money.</a:t>
            </a:r>
            <a:endParaRPr lang="en-PK"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SHAME:</a:t>
            </a:r>
            <a:endParaRPr lang="en-PK"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feeling of shame after doing a particular thing is also the part of cognitive dissonance.</a:t>
            </a:r>
            <a:endParaRPr lang="en-PK"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GUILT</a:t>
            </a:r>
            <a:endParaRPr lang="en-PK"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feeling of guilt after doing something you are not desired to do leads you towards cognitive dissonance and you feel guilt of going against your structured thought and ideas. </a:t>
            </a:r>
            <a:endParaRPr lang="en-PK" dirty="0">
              <a:latin typeface="Times New Roman" panose="02020603050405020304" pitchFamily="18" charset="0"/>
              <a:cs typeface="Times New Roman" panose="02020603050405020304" pitchFamily="18" charset="0"/>
            </a:endParaRPr>
          </a:p>
        </p:txBody>
      </p:sp>
      <p:pic>
        <p:nvPicPr>
          <p:cNvPr id="5" name="Picture 2" descr="Image result for cognitive dissonanc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4430" r="2443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02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965200"/>
          </a:xfrm>
        </p:spPr>
        <p:txBody>
          <a:bodyPr>
            <a:normAutofit/>
          </a:bodyPr>
          <a:lstStyle/>
          <a:p>
            <a:r>
              <a:rPr lang="en-US" b="1" dirty="0" smtClean="0">
                <a:latin typeface="Times New Roman" panose="02020603050405020304" pitchFamily="18" charset="0"/>
                <a:cs typeface="Times New Roman" panose="02020603050405020304" pitchFamily="18" charset="0"/>
              </a:rPr>
              <a:t>To Reduce</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cognitive </a:t>
            </a:r>
            <a:r>
              <a:rPr lang="en-US" b="1" dirty="0" smtClean="0">
                <a:latin typeface="Times New Roman" panose="02020603050405020304" pitchFamily="18" charset="0"/>
                <a:cs typeface="Times New Roman" panose="02020603050405020304" pitchFamily="18" charset="0"/>
              </a:rPr>
              <a:t>dissonance</a:t>
            </a:r>
            <a:endParaRPr lang="en-US"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sz="half" idx="1"/>
          </p:nvPr>
        </p:nvSpPr>
        <p:spPr/>
        <p:txBody>
          <a:bodyPr>
            <a:normAutofit fontScale="92500" lnSpcReduction="10000"/>
          </a:bodyPr>
          <a:lstStyle/>
          <a:p>
            <a:pPr marL="0" indent="0">
              <a:buNone/>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resolution will happen in one of three basic ways:</a:t>
            </a:r>
          </a:p>
          <a:p>
            <a:pPr algn="just"/>
            <a:r>
              <a:rPr lang="en-US" b="1" dirty="0">
                <a:latin typeface="Times New Roman" panose="02020603050405020304" pitchFamily="18" charset="0"/>
                <a:cs typeface="Times New Roman" panose="02020603050405020304" pitchFamily="18" charset="0"/>
              </a:rPr>
              <a:t>Change one or more of the attitudes</a:t>
            </a:r>
            <a:r>
              <a:rPr lang="en-US" dirty="0">
                <a:latin typeface="Times New Roman" panose="02020603050405020304" pitchFamily="18" charset="0"/>
                <a:cs typeface="Times New Roman" panose="02020603050405020304" pitchFamily="18" charset="0"/>
              </a:rPr>
              <a:t>, behavior, belief etc. to make the relationship between the two elements a consonant one. When one of the dissonant elements is a behavior, the individual can change or eliminate behavior. However, this mode of dissonance reduction frequently presents problems for people, as it is often difficult for people to change well learned behavioral responses (e.g. giving up smoking)</a:t>
            </a:r>
          </a:p>
          <a:p>
            <a:pPr marL="0" indent="0">
              <a:buNone/>
            </a:pPr>
            <a:endParaRPr lang="en-US" dirty="0"/>
          </a:p>
        </p:txBody>
      </p:sp>
      <p:sp>
        <p:nvSpPr>
          <p:cNvPr id="3" name="Content Placeholder 2"/>
          <p:cNvSpPr>
            <a:spLocks noGrp="1"/>
          </p:cNvSpPr>
          <p:nvPr>
            <p:ph sz="half" idx="2"/>
          </p:nvPr>
        </p:nvSpPr>
        <p:spPr/>
        <p:txBody>
          <a:bodyPr>
            <a:normAutofit fontScale="92500" lnSpcReduction="10000"/>
          </a:bodyPr>
          <a:lstStyle/>
          <a:p>
            <a:endParaRPr lang="en-US"/>
          </a:p>
        </p:txBody>
      </p:sp>
      <p:pic>
        <p:nvPicPr>
          <p:cNvPr id="3076"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0021" y="1803401"/>
            <a:ext cx="5014642"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02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To Reduce cognitive </a:t>
            </a:r>
            <a:r>
              <a:rPr lang="en-US" b="1" dirty="0" smtClean="0">
                <a:latin typeface="Times New Roman" panose="02020603050405020304" pitchFamily="18" charset="0"/>
                <a:cs typeface="Times New Roman" panose="02020603050405020304" pitchFamily="18" charset="0"/>
              </a:rPr>
              <a:t>dissonance</a:t>
            </a:r>
            <a:endParaRPr lang="en-US" dirty="0"/>
          </a:p>
        </p:txBody>
      </p:sp>
      <p:sp>
        <p:nvSpPr>
          <p:cNvPr id="6" name="Content Placeholder 5"/>
          <p:cNvSpPr>
            <a:spLocks noGrp="1"/>
          </p:cNvSpPr>
          <p:nvPr>
            <p:ph sz="half" idx="1"/>
          </p:nvPr>
        </p:nvSpPr>
        <p:spPr>
          <a:xfrm>
            <a:off x="914162" y="2285999"/>
            <a:ext cx="4977104" cy="3581401"/>
          </a:xfrm>
        </p:spPr>
        <p:txBody>
          <a:bodyPr/>
          <a:lstStyle/>
          <a:p>
            <a:pPr algn="just"/>
            <a:r>
              <a:rPr lang="en-US" b="1" dirty="0">
                <a:latin typeface="Times New Roman" panose="02020603050405020304" pitchFamily="18" charset="0"/>
                <a:cs typeface="Times New Roman" panose="02020603050405020304" pitchFamily="18" charset="0"/>
              </a:rPr>
              <a:t>Acquire new information</a:t>
            </a:r>
            <a:r>
              <a:rPr lang="en-US" dirty="0">
                <a:latin typeface="Times New Roman" panose="02020603050405020304" pitchFamily="18" charset="0"/>
                <a:cs typeface="Times New Roman" panose="02020603050405020304" pitchFamily="18" charset="0"/>
              </a:rPr>
              <a:t> that outweighs the dissonant beliefs for example thinking smoking causes lung cancer will cause dissonance if a person smokes. However new information such as research has not proved definitely that smoking causes lung cancer may reduce the dissonance.</a:t>
            </a:r>
          </a:p>
          <a:p>
            <a:pPr algn="just"/>
            <a:endParaRPr lang="en-US" dirty="0">
              <a:latin typeface="Times New Roman" panose="02020603050405020304" pitchFamily="18" charset="0"/>
              <a:cs typeface="Times New Roman" panose="02020603050405020304" pitchFamily="18" charset="0"/>
            </a:endParaRPr>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891266" y="2743200"/>
            <a:ext cx="5537146" cy="2211928"/>
          </a:xfrm>
        </p:spPr>
      </p:pic>
    </p:spTree>
    <p:extLst>
      <p:ext uri="{BB962C8B-B14F-4D97-AF65-F5344CB8AC3E}">
        <p14:creationId xmlns:p14="http://schemas.microsoft.com/office/powerpoint/2010/main" val="179777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To Reduce cognitive dissonance</a:t>
            </a:r>
            <a:endParaRPr lang="en-US" dirty="0"/>
          </a:p>
        </p:txBody>
      </p:sp>
      <p:sp>
        <p:nvSpPr>
          <p:cNvPr id="3" name="Content Placeholder 2"/>
          <p:cNvSpPr>
            <a:spLocks noGrp="1"/>
          </p:cNvSpPr>
          <p:nvPr>
            <p:ph sz="half" idx="1"/>
          </p:nvPr>
        </p:nvSpPr>
        <p:spPr>
          <a:xfrm>
            <a:off x="914162" y="2057399"/>
            <a:ext cx="4875450" cy="4216401"/>
          </a:xfrm>
        </p:spPr>
        <p:txBody>
          <a:bodyPr>
            <a:normAutofit lnSpcReduction="10000"/>
          </a:bodyPr>
          <a:lstStyle/>
          <a:p>
            <a:pPr algn="just"/>
            <a:r>
              <a:rPr lang="en-US" b="1" dirty="0">
                <a:latin typeface="Times New Roman" panose="02020603050405020304" pitchFamily="18" charset="0"/>
                <a:cs typeface="Times New Roman" panose="02020603050405020304" pitchFamily="18" charset="0"/>
              </a:rPr>
              <a:t>Reduce the importance of the cognitions</a:t>
            </a:r>
            <a:r>
              <a:rPr lang="en-US" dirty="0">
                <a:latin typeface="Times New Roman" panose="02020603050405020304" pitchFamily="18" charset="0"/>
                <a:cs typeface="Times New Roman" panose="02020603050405020304" pitchFamily="18" charset="0"/>
              </a:rPr>
              <a:t> (i.e., belief, attitudes). A person could convince themselves that it is better to live for today than to save for tomorrow. In other words, he could himself that a short life filled with smoking and sensual pleasures is better than a long life devoid of such joys. in this way, he would be decreasing the importance of the dissonant cognition (smoking is bad for one’s health</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89612" y="2590801"/>
            <a:ext cx="5791200" cy="2250310"/>
          </a:xfrm>
        </p:spPr>
      </p:pic>
    </p:spTree>
    <p:extLst>
      <p:ext uri="{BB962C8B-B14F-4D97-AF65-F5344CB8AC3E}">
        <p14:creationId xmlns:p14="http://schemas.microsoft.com/office/powerpoint/2010/main" val="334408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Cognitive Dissonance </a:t>
            </a:r>
            <a:endParaRPr lang="en-US" sz="6000" b="1" dirty="0">
              <a:latin typeface="Times New Roman" panose="02020603050405020304" pitchFamily="18" charset="0"/>
              <a:cs typeface="Times New Roman" panose="02020603050405020304" pitchFamily="18" charset="0"/>
            </a:endParaRPr>
          </a:p>
        </p:txBody>
      </p:sp>
      <p:sp>
        <p:nvSpPr>
          <p:cNvPr id="14" name="Content Placeholder 13"/>
          <p:cNvSpPr>
            <a:spLocks noGrp="1"/>
          </p:cNvSpPr>
          <p:nvPr>
            <p:ph sz="half" idx="1"/>
          </p:nvPr>
        </p:nvSpPr>
        <p:spPr>
          <a:xfrm>
            <a:off x="914162" y="1803401"/>
            <a:ext cx="5256450" cy="4470400"/>
          </a:xfrm>
        </p:spPr>
        <p:txBody>
          <a:bodyPr/>
          <a:lstStyle/>
          <a:p>
            <a:pPr marL="0" indent="0" algn="just">
              <a:buNone/>
            </a:pPr>
            <a:r>
              <a:rPr lang="en-US" dirty="0"/>
              <a:t>Cognitive dissonance refers to the feelings of discomfort that arise when a person’s behavior or attitude is in conflict with the person’s values and </a:t>
            </a:r>
            <a:r>
              <a:rPr lang="en-US" dirty="0" smtClean="0"/>
              <a:t>beliefs. </a:t>
            </a:r>
          </a:p>
          <a:p>
            <a:pPr marL="0" indent="0" algn="just">
              <a:buNone/>
            </a:pPr>
            <a:r>
              <a:rPr lang="en-US" dirty="0"/>
              <a:t>The uncomfortable feeling caused by cognitive dissonance might manifest itself as stress, anxiety, regret, shame, embarrassment, or feelings of negative self-worth</a:t>
            </a:r>
            <a:r>
              <a:rPr lang="en-US" dirty="0" smtClean="0"/>
              <a:t>.</a:t>
            </a:r>
          </a:p>
          <a:p>
            <a:pPr marL="0" indent="0">
              <a:buNone/>
            </a:pPr>
            <a:endParaRPr lang="en-US" dirty="0"/>
          </a:p>
        </p:txBody>
      </p:sp>
      <p:pic>
        <p:nvPicPr>
          <p:cNvPr id="1026" name="Picture 2" descr="Related image"/>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11628"/>
          <a:stretch/>
        </p:blipFill>
        <p:spPr bwMode="auto">
          <a:xfrm rot="10800000" flipH="1" flipV="1">
            <a:off x="6475412" y="2743199"/>
            <a:ext cx="5105400" cy="2895598"/>
          </a:xfrm>
          <a:prstGeom prst="rect">
            <a:avLst/>
          </a:prstGeom>
          <a:noFill/>
          <a:scene3d>
            <a:camera prst="orthographicFront"/>
            <a:lightRig rig="threePt" dir="t"/>
          </a:scene3d>
          <a:sp3d>
            <a:bevelB prst="relaxedIns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Times New Roman" panose="02020603050405020304" pitchFamily="18" charset="0"/>
                <a:cs typeface="Times New Roman" panose="02020603050405020304" pitchFamily="18" charset="0"/>
              </a:rPr>
              <a:t>Conclusion </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162" y="1803401"/>
            <a:ext cx="10360501" cy="3606799"/>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Cognitive dissonance is when a person has two contradicting beliefs leading them to become distressed and motivated to reach consonance again. In order to reach stability a person will either change their beliefs, behaviors or add new beliefs. According to cognitive dissonance, people will avoid anything that increases dissonance for them. People are most comfortable at a stable state and anything that disrupts this causes a great deal of stress, so avoidance or changes are made to get back to consonance.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73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atin typeface="Times New Roman" panose="02020603050405020304" pitchFamily="18" charset="0"/>
                <a:cs typeface="Times New Roman" panose="02020603050405020304" pitchFamily="18" charset="0"/>
              </a:rPr>
              <a:t>Cognitive Dissonance </a:t>
            </a:r>
            <a:endParaRPr lang="en-US" sz="6000" dirty="0"/>
          </a:p>
        </p:txBody>
      </p:sp>
      <p:sp>
        <p:nvSpPr>
          <p:cNvPr id="5" name="Content Placeholder 4"/>
          <p:cNvSpPr>
            <a:spLocks noGrp="1"/>
          </p:cNvSpPr>
          <p:nvPr>
            <p:ph sz="half" idx="1"/>
          </p:nvPr>
        </p:nvSpPr>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The first person to investigate cognitive dissonance was a psychologist known as Leon </a:t>
            </a:r>
            <a:r>
              <a:rPr lang="en-US" dirty="0" err="1">
                <a:latin typeface="Times New Roman" panose="02020603050405020304" pitchFamily="18" charset="0"/>
                <a:cs typeface="Times New Roman" panose="02020603050405020304" pitchFamily="18" charset="0"/>
              </a:rPr>
              <a:t>Festinger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According to </a:t>
            </a:r>
            <a:r>
              <a:rPr lang="en-US" dirty="0" smtClean="0">
                <a:latin typeface="Times New Roman" panose="02020603050405020304" pitchFamily="18" charset="0"/>
                <a:cs typeface="Times New Roman" panose="02020603050405020304" pitchFamily="18" charset="0"/>
              </a:rPr>
              <a:t>him, </a:t>
            </a:r>
            <a:r>
              <a:rPr lang="en-US" dirty="0">
                <a:latin typeface="Times New Roman" panose="02020603050405020304" pitchFamily="18" charset="0"/>
                <a:cs typeface="Times New Roman" panose="02020603050405020304" pitchFamily="18" charset="0"/>
              </a:rPr>
              <a:t>if a person holds two beliefs that are relevant to one another but are inconsistent, dissonance will arise.</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According </a:t>
            </a:r>
            <a:r>
              <a:rPr lang="en-US" dirty="0">
                <a:latin typeface="Times New Roman" panose="02020603050405020304" pitchFamily="18" charset="0"/>
                <a:cs typeface="Times New Roman" panose="02020603050405020304" pitchFamily="18" charset="0"/>
              </a:rPr>
              <a:t>to Marcia Gruber (2003), “Dissonance refers to the personal tension or stress experienced when an individual’s actions contradict or are inconsistent with his or her values or beliefs” (p. 242</a:t>
            </a:r>
            <a:r>
              <a:rPr lang="en-US" dirty="0" smtClean="0">
                <a:latin typeface="Times New Roman" panose="02020603050405020304" pitchFamily="18" charset="0"/>
                <a:cs typeface="Times New Roman" panose="02020603050405020304" pitchFamily="18" charset="0"/>
              </a:rPr>
              <a:t>). </a:t>
            </a:r>
          </a:p>
          <a:p>
            <a:endParaRPr lang="en-US" dirty="0"/>
          </a:p>
        </p:txBody>
      </p:sp>
      <p:pic>
        <p:nvPicPr>
          <p:cNvPr id="2050" name="Picture 2" descr="Image result for leon festinge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26992" y="1755932"/>
            <a:ext cx="4591820" cy="4035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08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latin typeface="Times New Roman" panose="02020603050405020304" pitchFamily="18" charset="0"/>
                <a:cs typeface="Times New Roman" panose="02020603050405020304" pitchFamily="18" charset="0"/>
              </a:rPr>
              <a:t>Cognitive Dissonance </a:t>
            </a:r>
            <a:endParaRPr lang="en-US" sz="6000" dirty="0"/>
          </a:p>
        </p:txBody>
      </p:sp>
      <p:pic>
        <p:nvPicPr>
          <p:cNvPr id="5" name="Content Placeholder 4"/>
          <p:cNvPicPr>
            <a:picLocks noGrp="1" noChangeAspect="1"/>
          </p:cNvPicPr>
          <p:nvPr>
            <p:ph sz="half" idx="2"/>
          </p:nvPr>
        </p:nvPicPr>
        <p:blipFill>
          <a:blip r:embed="rId2"/>
          <a:stretch>
            <a:fillRect/>
          </a:stretch>
        </p:blipFill>
        <p:spPr>
          <a:xfrm>
            <a:off x="6433335" y="1803400"/>
            <a:ext cx="4705367" cy="4470400"/>
          </a:xfrm>
          <a:prstGeom prst="rect">
            <a:avLst/>
          </a:prstGeom>
        </p:spPr>
      </p:pic>
      <p:sp>
        <p:nvSpPr>
          <p:cNvPr id="4" name="Content Placeholder 3"/>
          <p:cNvSpPr>
            <a:spLocks noGrp="1"/>
          </p:cNvSpPr>
          <p:nvPr>
            <p:ph sz="half" idx="1"/>
          </p:nvPr>
        </p:nvSpPr>
        <p:spPr/>
        <p:txBody>
          <a:bodyPr>
            <a:normAutofit/>
          </a:bodyPr>
          <a:lstStyle/>
          <a:p>
            <a:pPr marL="0" indent="0" algn="just">
              <a:buNone/>
            </a:pPr>
            <a:r>
              <a:rPr lang="en-US" sz="3600" dirty="0" smtClean="0">
                <a:latin typeface="Times New Roman" panose="02020603050405020304" pitchFamily="18" charset="0"/>
                <a:cs typeface="Times New Roman" panose="02020603050405020304" pitchFamily="18" charset="0"/>
              </a:rPr>
              <a:t>For Instance, </a:t>
            </a:r>
            <a:r>
              <a:rPr lang="en-US" sz="3600" dirty="0">
                <a:latin typeface="Times New Roman" panose="02020603050405020304" pitchFamily="18" charset="0"/>
                <a:cs typeface="Times New Roman" panose="02020603050405020304" pitchFamily="18" charset="0"/>
              </a:rPr>
              <a:t>the </a:t>
            </a:r>
            <a:r>
              <a:rPr lang="en-US" sz="3600" dirty="0" smtClean="0">
                <a:latin typeface="Times New Roman" panose="02020603050405020304" pitchFamily="18" charset="0"/>
                <a:cs typeface="Times New Roman" panose="02020603050405020304" pitchFamily="18" charset="0"/>
              </a:rPr>
              <a:t>smoker </a:t>
            </a:r>
            <a:r>
              <a:rPr lang="en-US" sz="3600" dirty="0">
                <a:latin typeface="Times New Roman" panose="02020603050405020304" pitchFamily="18" charset="0"/>
                <a:cs typeface="Times New Roman" panose="02020603050405020304" pitchFamily="18" charset="0"/>
              </a:rPr>
              <a:t>knows that smoking is bad and yet loves smoking, he tries to change his beliefs by convincing himself that smoking is not that bad.</a:t>
            </a:r>
          </a:p>
        </p:txBody>
      </p:sp>
    </p:spTree>
    <p:extLst>
      <p:ext uri="{BB962C8B-B14F-4D97-AF65-F5344CB8AC3E}">
        <p14:creationId xmlns:p14="http://schemas.microsoft.com/office/powerpoint/2010/main" val="164018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latin typeface="Times New Roman" panose="02020603050405020304" pitchFamily="18" charset="0"/>
                <a:cs typeface="Times New Roman" panose="02020603050405020304" pitchFamily="18" charset="0"/>
              </a:rPr>
              <a:t>Cognitive Dissonance </a:t>
            </a:r>
            <a:endParaRPr lang="en-US" sz="5400" b="1" dirty="0"/>
          </a:p>
        </p:txBody>
      </p:sp>
      <p:pic>
        <p:nvPicPr>
          <p:cNvPr id="5" name="WhatsApp Video 2019-11-30 at 2.40.37 PM">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114675" y="1803400"/>
            <a:ext cx="5961063" cy="4470400"/>
          </a:xfrm>
        </p:spPr>
      </p:pic>
    </p:spTree>
    <p:extLst>
      <p:ext uri="{BB962C8B-B14F-4D97-AF65-F5344CB8AC3E}">
        <p14:creationId xmlns:p14="http://schemas.microsoft.com/office/powerpoint/2010/main" val="47147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Times New Roman" panose="02020603050405020304" pitchFamily="18" charset="0"/>
                <a:cs typeface="Times New Roman" pitchFamily="18" charset="0"/>
              </a:rPr>
              <a:t>Causes of cognitive dissonance</a:t>
            </a:r>
          </a:p>
        </p:txBody>
      </p:sp>
      <p:sp>
        <p:nvSpPr>
          <p:cNvPr id="5" name="Text Placeholder 4"/>
          <p:cNvSpPr>
            <a:spLocks noGrp="1"/>
          </p:cNvSpPr>
          <p:nvPr>
            <p:ph type="body" idx="1"/>
          </p:nvPr>
        </p:nvSpPr>
        <p:spPr/>
        <p:txBody>
          <a:bodyPr/>
          <a:lstStyle/>
          <a:p>
            <a:pPr algn="ctr"/>
            <a:r>
              <a:rPr lang="en-US" b="1" dirty="0">
                <a:latin typeface="Times New Roman" pitchFamily="18" charset="0"/>
                <a:cs typeface="Times New Roman" pitchFamily="18" charset="0"/>
              </a:rPr>
              <a:t>Forced Compliance Behavior</a:t>
            </a:r>
            <a:r>
              <a:rPr lang="en-US" b="1"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6" name="Content Placeholder 5"/>
          <p:cNvSpPr>
            <a:spLocks noGrp="1"/>
          </p:cNvSpPr>
          <p:nvPr>
            <p:ph sz="half" idx="2"/>
          </p:nvPr>
        </p:nvSpPr>
        <p:spPr>
          <a:xfrm>
            <a:off x="914162" y="2717800"/>
            <a:ext cx="4977104" cy="2057400"/>
          </a:xfrm>
        </p:spPr>
        <p:txBody>
          <a:bodyPr/>
          <a:lstStyle/>
          <a:p>
            <a:pPr marL="0" indent="0" algn="just">
              <a:buNone/>
            </a:pPr>
            <a:r>
              <a:rPr lang="en-US" dirty="0">
                <a:latin typeface="Times New Roman" pitchFamily="18" charset="0"/>
                <a:cs typeface="Times New Roman" pitchFamily="18" charset="0"/>
              </a:rPr>
              <a:t>Forced compliance behavior refers to situations where a person is forced to perform actions that are not consistent with his or her beliefs. </a:t>
            </a:r>
          </a:p>
          <a:p>
            <a:pPr marL="0" indent="0">
              <a:buNone/>
            </a:pPr>
            <a:endParaRPr lang="en-US" dirty="0"/>
          </a:p>
        </p:txBody>
      </p:sp>
      <p:sp>
        <p:nvSpPr>
          <p:cNvPr id="7" name="Text Placeholder 6"/>
          <p:cNvSpPr>
            <a:spLocks noGrp="1"/>
          </p:cNvSpPr>
          <p:nvPr>
            <p:ph type="body" sz="quarter" idx="3"/>
          </p:nvPr>
        </p:nvSpPr>
        <p:spPr/>
        <p:txBody>
          <a:bodyPr/>
          <a:lstStyle/>
          <a:p>
            <a:pPr algn="ctr"/>
            <a:r>
              <a:rPr lang="en-US" b="1" dirty="0">
                <a:latin typeface="Times New Roman" pitchFamily="18" charset="0"/>
                <a:cs typeface="Times New Roman" pitchFamily="18" charset="0"/>
              </a:rPr>
              <a:t>Example</a:t>
            </a:r>
            <a:endParaRPr lang="en-US" dirty="0"/>
          </a:p>
        </p:txBody>
      </p:sp>
      <p:sp>
        <p:nvSpPr>
          <p:cNvPr id="8" name="Content Placeholder 7"/>
          <p:cNvSpPr>
            <a:spLocks noGrp="1"/>
          </p:cNvSpPr>
          <p:nvPr>
            <p:ph sz="quarter" idx="4"/>
          </p:nvPr>
        </p:nvSpPr>
        <p:spPr>
          <a:xfrm>
            <a:off x="6297559" y="2971800"/>
            <a:ext cx="4977104" cy="2743200"/>
          </a:xfrm>
        </p:spPr>
        <p:txBody>
          <a:bodyPr/>
          <a:lstStyle/>
          <a:p>
            <a:pPr algn="just"/>
            <a:r>
              <a:rPr lang="en-US" dirty="0">
                <a:latin typeface="Times New Roman" pitchFamily="18" charset="0"/>
                <a:cs typeface="Times New Roman" pitchFamily="18" charset="0"/>
              </a:rPr>
              <a:t>Consider an accountant who is told to cover up an instance of financial misappropriation by her boss. The accountant believes this is wrong, yet she might be forced to do it in order to retain her job.</a:t>
            </a:r>
          </a:p>
          <a:p>
            <a:pPr algn="just"/>
            <a:r>
              <a:rPr lang="en-US" dirty="0">
                <a:latin typeface="Times New Roman" pitchFamily="18" charset="0"/>
                <a:cs typeface="Times New Roman" pitchFamily="18" charset="0"/>
              </a:rPr>
              <a:t>This leads to cognitive dissonance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0040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Decision Making</a:t>
            </a:r>
            <a:r>
              <a:rPr lang="en-US" b="1" dirty="0" smtClean="0">
                <a:latin typeface="Times New Roman" pitchFamily="18" charset="0"/>
                <a:cs typeface="Times New Roman" pitchFamily="18" charset="0"/>
              </a:rPr>
              <a:t>:</a:t>
            </a:r>
            <a:endParaRPr lang="en-US" dirty="0"/>
          </a:p>
        </p:txBody>
      </p:sp>
      <p:sp>
        <p:nvSpPr>
          <p:cNvPr id="7" name="Content Placeholder 6"/>
          <p:cNvSpPr>
            <a:spLocks noGrp="1"/>
          </p:cNvSpPr>
          <p:nvPr>
            <p:ph sz="half" idx="2"/>
          </p:nvPr>
        </p:nvSpPr>
        <p:spPr>
          <a:xfrm>
            <a:off x="927359" y="1981200"/>
            <a:ext cx="4786053" cy="3556000"/>
          </a:xfrm>
        </p:spPr>
        <p:txBody>
          <a:bodyPr/>
          <a:lstStyle/>
          <a:p>
            <a:pPr marL="0" indent="0" algn="just">
              <a:buNone/>
            </a:pPr>
            <a:r>
              <a:rPr lang="en-US" dirty="0">
                <a:latin typeface="Times New Roman" pitchFamily="18" charset="0"/>
                <a:cs typeface="Times New Roman" pitchFamily="18" charset="0"/>
              </a:rPr>
              <a:t>Decisions are part of life. You have to make hundreds of decisions to get through each day. What you may not know is that decision making arouses dissonance as a general rule. This is because all decisions involve choosing between two or more alternatives. Each alternative has its pros and cons. </a:t>
            </a:r>
          </a:p>
          <a:p>
            <a:pPr marL="0" indent="0" algn="just">
              <a:buNone/>
            </a:pPr>
            <a:endParaRPr lang="en-US" dirty="0"/>
          </a:p>
        </p:txBody>
      </p:sp>
      <p:sp>
        <p:nvSpPr>
          <p:cNvPr id="8" name="Text Placeholder 7"/>
          <p:cNvSpPr>
            <a:spLocks noGrp="1"/>
          </p:cNvSpPr>
          <p:nvPr>
            <p:ph type="body" sz="quarter" idx="3"/>
          </p:nvPr>
        </p:nvSpPr>
        <p:spPr/>
        <p:txBody>
          <a:bodyPr/>
          <a:lstStyle/>
          <a:p>
            <a:pPr algn="ctr"/>
            <a:r>
              <a:rPr lang="en-US" b="1" dirty="0" smtClean="0">
                <a:latin typeface="Times New Roman" panose="02020603050405020304" pitchFamily="18" charset="0"/>
                <a:cs typeface="Times New Roman" panose="02020603050405020304" pitchFamily="18" charset="0"/>
              </a:rPr>
              <a:t>Example</a:t>
            </a:r>
            <a:endParaRPr lang="en-US" b="1" dirty="0">
              <a:latin typeface="Times New Roman" panose="02020603050405020304" pitchFamily="18" charset="0"/>
              <a:cs typeface="Times New Roman" panose="02020603050405020304" pitchFamily="18" charset="0"/>
            </a:endParaRPr>
          </a:p>
        </p:txBody>
      </p:sp>
      <p:sp>
        <p:nvSpPr>
          <p:cNvPr id="9" name="Content Placeholder 8"/>
          <p:cNvSpPr>
            <a:spLocks noGrp="1"/>
          </p:cNvSpPr>
          <p:nvPr>
            <p:ph sz="quarter" idx="4"/>
          </p:nvPr>
        </p:nvSpPr>
        <p:spPr>
          <a:xfrm>
            <a:off x="6297559" y="2717800"/>
            <a:ext cx="4977104" cy="3556000"/>
          </a:xfrm>
        </p:spPr>
        <p:txBody>
          <a:bodyPr>
            <a:normAutofit fontScale="92500" lnSpcReduction="20000"/>
          </a:bodyPr>
          <a:lstStyle/>
          <a:p>
            <a:pPr marL="0" indent="0" algn="just">
              <a:buNone/>
            </a:pPr>
            <a:r>
              <a:rPr lang="en-US" dirty="0">
                <a:latin typeface="Times New Roman" pitchFamily="18" charset="0"/>
                <a:cs typeface="Times New Roman" pitchFamily="18" charset="0"/>
              </a:rPr>
              <a:t>Let’s assume you have to choose between two jobs. One job is located in a third world country, but the pay is quite good. The other job is in your hometown, but the pay is not really what you would have wished for. If you take the job in the third world country, you will earn enough money in a few years to allow you buy to your dream home, but you will be away from your family and friends. If you take the job closer to home, you will be around your family and friends, but you won’t be able to afford your dream </a:t>
            </a:r>
            <a:r>
              <a:rPr lang="en-US" dirty="0" smtClean="0">
                <a:latin typeface="Times New Roman" pitchFamily="18" charset="0"/>
                <a:cs typeface="Times New Roman" pitchFamily="18" charset="0"/>
              </a:rPr>
              <a:t>home.</a:t>
            </a:r>
            <a:endParaRPr lang="en-US" dirty="0"/>
          </a:p>
        </p:txBody>
      </p:sp>
    </p:spTree>
    <p:extLst>
      <p:ext uri="{BB962C8B-B14F-4D97-AF65-F5344CB8AC3E}">
        <p14:creationId xmlns:p14="http://schemas.microsoft.com/office/powerpoint/2010/main" val="236031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Effort</a:t>
            </a:r>
            <a:endParaRPr lang="en-US" dirty="0"/>
          </a:p>
        </p:txBody>
      </p:sp>
      <p:sp>
        <p:nvSpPr>
          <p:cNvPr id="5" name="Content Placeholder 4"/>
          <p:cNvSpPr>
            <a:spLocks noGrp="1"/>
          </p:cNvSpPr>
          <p:nvPr>
            <p:ph sz="half" idx="2"/>
          </p:nvPr>
        </p:nvSpPr>
        <p:spPr>
          <a:xfrm>
            <a:off x="914162" y="1873534"/>
            <a:ext cx="4799250" cy="3556000"/>
          </a:xfrm>
        </p:spPr>
        <p:txBody>
          <a:bodyPr>
            <a:normAutofit fontScale="85000" lnSpcReduction="10000"/>
          </a:bodyPr>
          <a:lstStyle/>
          <a:p>
            <a:pPr algn="just"/>
            <a:r>
              <a:rPr lang="en-US" dirty="0">
                <a:latin typeface="Times New Roman" pitchFamily="18" charset="0"/>
                <a:cs typeface="Times New Roman" pitchFamily="18" charset="0"/>
              </a:rPr>
              <a:t>Humans have a tendency to value achievements based on the amount of effort it took to achieve them. A person who had to save for 10 years to buy a Ferrari will value it more than that young man who made millions from cryptocurrencies within four months and bought himself a similar Ferrari.</a:t>
            </a:r>
          </a:p>
          <a:p>
            <a:pPr algn="just"/>
            <a:r>
              <a:rPr lang="en-US" dirty="0">
                <a:latin typeface="Times New Roman" pitchFamily="18" charset="0"/>
                <a:cs typeface="Times New Roman" pitchFamily="18" charset="0"/>
              </a:rPr>
              <a:t>Things that take considerable effort are valued higher because we would experience dissonance if we spent a great deal of effort only to make a minor achievement</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6" name="Text Placeholder 5"/>
          <p:cNvSpPr>
            <a:spLocks noGrp="1"/>
          </p:cNvSpPr>
          <p:nvPr>
            <p:ph type="body" sz="quarter" idx="3"/>
          </p:nvPr>
        </p:nvSpPr>
        <p:spPr/>
        <p:txBody>
          <a:bodyPr/>
          <a:lstStyle/>
          <a:p>
            <a:pPr algn="ctr"/>
            <a:r>
              <a:rPr lang="en-US" b="1" dirty="0">
                <a:latin typeface="Times New Roman" pitchFamily="18" charset="0"/>
                <a:cs typeface="Times New Roman" pitchFamily="18" charset="0"/>
              </a:rPr>
              <a:t>Example</a:t>
            </a:r>
            <a:endParaRPr lang="en-US" dirty="0"/>
          </a:p>
        </p:txBody>
      </p:sp>
      <p:sp>
        <p:nvSpPr>
          <p:cNvPr id="7" name="Content Placeholder 6"/>
          <p:cNvSpPr>
            <a:spLocks noGrp="1"/>
          </p:cNvSpPr>
          <p:nvPr>
            <p:ph sz="quarter" idx="4"/>
          </p:nvPr>
        </p:nvSpPr>
        <p:spPr>
          <a:xfrm>
            <a:off x="6297559" y="2717800"/>
            <a:ext cx="4977104" cy="3556000"/>
          </a:xfrm>
        </p:spPr>
        <p:txBody>
          <a:bodyPr/>
          <a:lstStyle/>
          <a:p>
            <a:pPr marL="0" indent="0" algn="just">
              <a:buNone/>
            </a:pPr>
            <a:r>
              <a:rPr lang="en-US" dirty="0">
                <a:latin typeface="Times New Roman" pitchFamily="18" charset="0"/>
                <a:cs typeface="Times New Roman" pitchFamily="18" charset="0"/>
              </a:rPr>
              <a:t>A person who had to save for 10 years to buy a Ferrari will value it more than that young man who made millions from crypto currencies within four months and bought himself a similar Ferrari</a:t>
            </a:r>
            <a:r>
              <a:rPr lang="en-US" dirty="0" smtClean="0">
                <a:latin typeface="Times New Roman" pitchFamily="18" charset="0"/>
                <a:cs typeface="Times New Roman" pitchFamily="18" charset="0"/>
              </a:rPr>
              <a:t>.</a:t>
            </a:r>
            <a:endParaRPr lang="en-US" dirty="0"/>
          </a:p>
        </p:txBody>
      </p:sp>
    </p:spTree>
    <p:extLst>
      <p:ext uri="{BB962C8B-B14F-4D97-AF65-F5344CB8AC3E}">
        <p14:creationId xmlns:p14="http://schemas.microsoft.com/office/powerpoint/2010/main" val="87727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Times New Roman" pitchFamily="18" charset="0"/>
                <a:cs typeface="Times New Roman" pitchFamily="18" charset="0"/>
              </a:rPr>
              <a:t>Gaining New Information</a:t>
            </a:r>
            <a:endParaRPr lang="en-US" dirty="0"/>
          </a:p>
        </p:txBody>
      </p:sp>
      <p:sp>
        <p:nvSpPr>
          <p:cNvPr id="6" name="Content Placeholder 5"/>
          <p:cNvSpPr>
            <a:spLocks noGrp="1"/>
          </p:cNvSpPr>
          <p:nvPr>
            <p:ph sz="half" idx="2"/>
          </p:nvPr>
        </p:nvSpPr>
        <p:spPr>
          <a:xfrm>
            <a:off x="1217612" y="1981200"/>
            <a:ext cx="4254928" cy="3556000"/>
          </a:xfrm>
        </p:spPr>
        <p:txBody>
          <a:bodyPr/>
          <a:lstStyle/>
          <a:p>
            <a:pPr marL="0" indent="0" algn="just">
              <a:buNone/>
            </a:pPr>
            <a:r>
              <a:rPr lang="en-US" dirty="0">
                <a:latin typeface="Times New Roman" pitchFamily="18" charset="0"/>
                <a:cs typeface="Times New Roman" pitchFamily="18" charset="0"/>
              </a:rPr>
              <a:t>Another major cause of cognitive dissonance is coming across information that goes against our beliefs. </a:t>
            </a:r>
          </a:p>
          <a:p>
            <a:pPr marL="0" indent="0">
              <a:buNone/>
            </a:pPr>
            <a:endParaRPr lang="en-US" dirty="0"/>
          </a:p>
        </p:txBody>
      </p:sp>
      <p:sp>
        <p:nvSpPr>
          <p:cNvPr id="7" name="Text Placeholder 6"/>
          <p:cNvSpPr>
            <a:spLocks noGrp="1"/>
          </p:cNvSpPr>
          <p:nvPr>
            <p:ph type="body" sz="quarter" idx="3"/>
          </p:nvPr>
        </p:nvSpPr>
        <p:spPr/>
        <p:txBody>
          <a:bodyPr/>
          <a:lstStyle/>
          <a:p>
            <a:pPr algn="ctr"/>
            <a:r>
              <a:rPr lang="en-US" b="1" dirty="0">
                <a:latin typeface="Times New Roman" pitchFamily="18" charset="0"/>
                <a:cs typeface="Times New Roman" pitchFamily="18" charset="0"/>
              </a:rPr>
              <a:t>Example</a:t>
            </a:r>
            <a:endParaRPr lang="en-US" b="1" dirty="0"/>
          </a:p>
        </p:txBody>
      </p:sp>
      <p:sp>
        <p:nvSpPr>
          <p:cNvPr id="8" name="Content Placeholder 7"/>
          <p:cNvSpPr>
            <a:spLocks noGrp="1"/>
          </p:cNvSpPr>
          <p:nvPr>
            <p:ph sz="quarter" idx="4"/>
          </p:nvPr>
        </p:nvSpPr>
        <p:spPr>
          <a:xfrm>
            <a:off x="6297559" y="2717800"/>
            <a:ext cx="4673653" cy="3556000"/>
          </a:xfrm>
        </p:spPr>
        <p:txBody>
          <a:bodyPr>
            <a:normAutofit lnSpcReduction="10000"/>
          </a:bodyPr>
          <a:lstStyle/>
          <a:p>
            <a:pPr marL="0" indent="0" algn="just">
              <a:buNone/>
            </a:pPr>
            <a:r>
              <a:rPr lang="en-US" dirty="0">
                <a:latin typeface="Times New Roman" pitchFamily="18" charset="0"/>
                <a:cs typeface="Times New Roman" pitchFamily="18" charset="0"/>
              </a:rPr>
              <a:t>Let’s consider the example of </a:t>
            </a:r>
            <a:r>
              <a:rPr lang="en-US" dirty="0" err="1">
                <a:latin typeface="Times New Roman" pitchFamily="18" charset="0"/>
                <a:cs typeface="Times New Roman" pitchFamily="18" charset="0"/>
              </a:rPr>
              <a:t>Festinger’s</a:t>
            </a:r>
            <a:r>
              <a:rPr lang="en-US" dirty="0">
                <a:latin typeface="Times New Roman" pitchFamily="18" charset="0"/>
                <a:cs typeface="Times New Roman" pitchFamily="18" charset="0"/>
              </a:rPr>
              <a:t> cultists from the 1950s. These group of people believed that there would be a flood and that a flying saucer would come to their rescue. Come the morning of 21st December, there was neither a flood nor a UFO. This new information was against their beliefs, resulting in cognitive dissonance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1089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potx" id="{50B211C3-0308-4A23-B662-EA2AE6F4DF70}" vid="{1581190B-70AB-4E5E-B6DA-D42AF0078983}"/>
    </a:ext>
  </a:ext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Red radial lines presentation (widescreen)</Template>
  <TotalTime>153</TotalTime>
  <Words>1243</Words>
  <Application>Microsoft Office PowerPoint</Application>
  <PresentationFormat>Custom</PresentationFormat>
  <Paragraphs>72</Paragraphs>
  <Slides>20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Cambria</vt:lpstr>
      <vt:lpstr>Times New Roman</vt:lpstr>
      <vt:lpstr>Red Radial 16x9</vt:lpstr>
      <vt:lpstr>Cognitive dissonance </vt:lpstr>
      <vt:lpstr>Cognitive Dissonance </vt:lpstr>
      <vt:lpstr>Cognitive Dissonance </vt:lpstr>
      <vt:lpstr>Cognitive Dissonance </vt:lpstr>
      <vt:lpstr>Cognitive Dissonance </vt:lpstr>
      <vt:lpstr>Causes of cognitive dissonance</vt:lpstr>
      <vt:lpstr>Decision Making:</vt:lpstr>
      <vt:lpstr>Effort</vt:lpstr>
      <vt:lpstr>Gaining New Information</vt:lpstr>
      <vt:lpstr>FACTORS INFLUENCING COGNITIVE DISSONANCE</vt:lpstr>
      <vt:lpstr>Personal Cognitions </vt:lpstr>
      <vt:lpstr>The disparity between the consonant belief and the dissonant</vt:lpstr>
      <vt:lpstr>The ramifications of the decision</vt:lpstr>
      <vt:lpstr>RECOGNIZATION OF COGNITIVE DISSONANCE</vt:lpstr>
      <vt:lpstr>RECOGNIZATION OF COGNITIVE DISSONANCE</vt:lpstr>
      <vt:lpstr>PowerPoint Presentation</vt:lpstr>
      <vt:lpstr>To Reduce cognitive dissonance</vt:lpstr>
      <vt:lpstr>To Reduce cognitive dissonance</vt:lpstr>
      <vt:lpstr>To Reduce cognitive dissonance</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dissonance</dc:title>
  <dc:creator>zainab agha</dc:creator>
  <cp:lastModifiedBy>zainab agha</cp:lastModifiedBy>
  <cp:revision>17</cp:revision>
  <dcterms:created xsi:type="dcterms:W3CDTF">2019-11-29T19:16:56Z</dcterms:created>
  <dcterms:modified xsi:type="dcterms:W3CDTF">2019-12-18T11:09:46Z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